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10020300" cy="688816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C66"/>
    <a:srgbClr val="FFCC00"/>
    <a:srgbClr val="CCCCFF"/>
    <a:srgbClr val="FFFF99"/>
    <a:srgbClr val="4D4D4D"/>
    <a:srgbClr val="FFCCCC"/>
    <a:srgbClr val="5F5F5F"/>
    <a:srgbClr val="66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20" d="100"/>
          <a:sy n="120" d="100"/>
        </p:scale>
        <p:origin x="546" y="-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3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4698" tIns="42349" rIns="84698" bIns="4234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4698" tIns="42349" rIns="84698" bIns="42349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7369" y="9663645"/>
            <a:ext cx="7560000" cy="102314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5242248" y="10328012"/>
            <a:ext cx="2253457" cy="28910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0" y="0"/>
            <a:ext cx="7560000" cy="386850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1453" y="305535"/>
            <a:ext cx="6724800" cy="12243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3700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問題行動と愛着の関係について</a:t>
            </a:r>
            <a:endParaRPr lang="en-US" altLang="ja-JP" sz="3700" b="1" dirty="0">
              <a:solidFill>
                <a:srgbClr val="FFFFFF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l">
              <a:lnSpc>
                <a:spcPct val="116000"/>
              </a:lnSpc>
              <a:buNone/>
            </a:pPr>
            <a:r>
              <a:rPr lang="ja-JP" altLang="en-US" sz="3700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愛着障害の正しい理解</a:t>
            </a:r>
            <a:endParaRPr lang="en-US" sz="3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5617030" y="1091092"/>
            <a:ext cx="1729648" cy="283273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5803580" y="1104921"/>
            <a:ext cx="1553740" cy="2537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15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子育て支援講座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31865" y="1617645"/>
            <a:ext cx="7076948" cy="6472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ja-JP" altLang="en-US" sz="1230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わざと叱られることをする」「嘘をついたり他人のせいにしたりする」「文句や要求ばかり言う」など、これらの行動は愛着障害が原因かもしれません。愛着障害は誰にでも起こり得ます。愛着障害を正しく理解し、大人も子ども笑顔で過ごせるよう関わり方を学びましょう。</a:t>
            </a:r>
            <a:endParaRPr lang="en-US" sz="123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3972566"/>
            <a:ext cx="7560000" cy="5696293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0" y="2551557"/>
            <a:ext cx="7560000" cy="3395249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0" y="2414049"/>
            <a:ext cx="7560000" cy="3421779"/>
          </a:xfrm>
          <a:prstGeom prst="rect">
            <a:avLst/>
          </a:prstGeom>
        </p:spPr>
      </p:pic>
      <p:pic>
        <p:nvPicPr>
          <p:cNvPr id="12" name="Image 7" descr="preencoded.png"/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2774229" y="4301420"/>
            <a:ext cx="4598576" cy="4538210"/>
          </a:xfrm>
          <a:prstGeom prst="rect">
            <a:avLst/>
          </a:prstGeom>
        </p:spPr>
      </p:pic>
      <p:pic>
        <p:nvPicPr>
          <p:cNvPr id="13" name="Image 8" descr="preencoded.png"/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2814108" y="4044261"/>
            <a:ext cx="1687066" cy="283273"/>
          </a:xfrm>
          <a:prstGeom prst="rect">
            <a:avLst/>
          </a:prstGeom>
        </p:spPr>
      </p:pic>
      <p:sp>
        <p:nvSpPr>
          <p:cNvPr id="14" name="Text 3"/>
          <p:cNvSpPr txBox="1"/>
          <p:nvPr/>
        </p:nvSpPr>
        <p:spPr>
          <a:xfrm>
            <a:off x="2985418" y="4028807"/>
            <a:ext cx="1179181" cy="2578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1797" b="1" dirty="0">
                <a:solidFill>
                  <a:srgbClr val="FFFFFF">
                    <a:alpha val="99000"/>
                  </a:srgbClr>
                </a:solidFill>
                <a:latin typeface="Zen Maru Gothic Bold" pitchFamily="34" charset="0"/>
                <a:ea typeface="Zen Maru Gothic Bold" pitchFamily="34" charset="-122"/>
                <a:cs typeface="Zen Maru Gothic Bold" pitchFamily="34" charset="-120"/>
              </a:rPr>
              <a:t>プログラム</a:t>
            </a:r>
            <a:endParaRPr lang="en-US" sz="1797" dirty="0"/>
          </a:p>
        </p:txBody>
      </p:sp>
      <p:sp>
        <p:nvSpPr>
          <p:cNvPr id="16" name="Text 5"/>
          <p:cNvSpPr txBox="1"/>
          <p:nvPr/>
        </p:nvSpPr>
        <p:spPr>
          <a:xfrm>
            <a:off x="3969028" y="4431161"/>
            <a:ext cx="3075853" cy="1861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898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　</a:t>
            </a:r>
            <a:r>
              <a:rPr lang="ja-JP" altLang="en-US" sz="11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保護者・園職員・里親・関係機関職員対象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875202" y="5102418"/>
            <a:ext cx="2631753" cy="2199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898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　</a:t>
            </a:r>
            <a:r>
              <a:rPr lang="en-US" altLang="ja-JP" sz="13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【</a:t>
            </a:r>
            <a:r>
              <a:rPr lang="ja-JP" altLang="en-US" sz="13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子育て支援講座</a:t>
            </a:r>
            <a:r>
              <a:rPr lang="en-US" altLang="ja-JP" sz="13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】</a:t>
            </a:r>
            <a:endParaRPr lang="en-US" sz="1300" dirty="0"/>
          </a:p>
        </p:txBody>
      </p:sp>
      <p:sp>
        <p:nvSpPr>
          <p:cNvPr id="18" name="Text 7"/>
          <p:cNvSpPr txBox="1"/>
          <p:nvPr/>
        </p:nvSpPr>
        <p:spPr>
          <a:xfrm>
            <a:off x="231865" y="6949478"/>
            <a:ext cx="2471290" cy="14621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altLang="ja-JP" sz="898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1974</a:t>
            </a:r>
            <a:r>
              <a:rPr lang="ja-JP" altLang="en-US" sz="898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年生まれ。</a:t>
            </a:r>
          </a:p>
          <a:p>
            <a:pPr marL="0" indent="0" algn="l">
              <a:lnSpc>
                <a:spcPct val="135000"/>
              </a:lnSpc>
              <a:buNone/>
            </a:pPr>
            <a:r>
              <a:rPr lang="ja-JP" altLang="en-US" sz="898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慶應義塾大学総合政策学部卒業。精神科病院のソーシャルワーカー（デイケア・認知症病棟）、福祉事務所の精神保健福祉支援員、風の木クリニックの心理カウンセラーを務める。また、カウンセリングセミナーおよび児童虐待防止講座の事務局として活動。</a:t>
            </a:r>
            <a:r>
              <a:rPr lang="en-US" altLang="ja-JP" sz="898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2017</a:t>
            </a:r>
            <a:r>
              <a:rPr lang="ja-JP" altLang="en-US" sz="898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年より、コスモスバード・カウンセリング（神田）代表</a:t>
            </a:r>
          </a:p>
        </p:txBody>
      </p:sp>
      <p:sp>
        <p:nvSpPr>
          <p:cNvPr id="22" name="Text 11"/>
          <p:cNvSpPr txBox="1"/>
          <p:nvPr/>
        </p:nvSpPr>
        <p:spPr>
          <a:xfrm>
            <a:off x="2936159" y="4368841"/>
            <a:ext cx="1365879" cy="2738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altLang="ja-JP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《</a:t>
            </a:r>
            <a:r>
              <a:rPr lang="ja-JP" altLang="en-US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第１部</a:t>
            </a:r>
            <a:r>
              <a:rPr lang="en-US" altLang="ja-JP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》</a:t>
            </a:r>
            <a:endParaRPr lang="en-US" sz="179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" name="Text 12"/>
          <p:cNvSpPr txBox="1"/>
          <p:nvPr/>
        </p:nvSpPr>
        <p:spPr>
          <a:xfrm>
            <a:off x="3055941" y="5360382"/>
            <a:ext cx="4369117" cy="594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生きる土台となる愛着</a:t>
            </a:r>
            <a:endParaRPr lang="en-US" altLang="ja-JP" sz="1797" b="1" dirty="0">
              <a:solidFill>
                <a:srgbClr val="583E2A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Zen Maru Gothic Bold" pitchFamily="34" charset="-120"/>
            </a:endParaRPr>
          </a:p>
          <a:p>
            <a:pPr marL="0" indent="0" algn="l">
              <a:lnSpc>
                <a:spcPct val="116000"/>
              </a:lnSpc>
              <a:buNone/>
            </a:pPr>
            <a:r>
              <a:rPr lang="ja-JP" altLang="en-US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～愛着形成プロセスと愛着障害の理解～</a:t>
            </a:r>
          </a:p>
        </p:txBody>
      </p:sp>
      <p:sp>
        <p:nvSpPr>
          <p:cNvPr id="26" name="Text 15"/>
          <p:cNvSpPr txBox="1"/>
          <p:nvPr/>
        </p:nvSpPr>
        <p:spPr>
          <a:xfrm>
            <a:off x="414775" y="6254834"/>
            <a:ext cx="2045096" cy="6880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ja-JP" altLang="en-US" sz="1198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精神保健福祉士 公認心理師 産業カウンセラー</a:t>
            </a:r>
            <a:r>
              <a:rPr lang="en-US" sz="1198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
</a:t>
            </a:r>
            <a:r>
              <a:rPr lang="ja-JP" altLang="en-US" sz="16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興津　祥子</a:t>
            </a:r>
            <a:r>
              <a:rPr lang="en-US" sz="16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 先生</a:t>
            </a:r>
            <a:endParaRPr 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0" y="8544674"/>
            <a:ext cx="7560000" cy="1124185"/>
          </a:xfrm>
          <a:prstGeom prst="rect">
            <a:avLst/>
          </a:prstGeom>
        </p:spPr>
      </p:pic>
      <p:sp>
        <p:nvSpPr>
          <p:cNvPr id="30" name="Text 16"/>
          <p:cNvSpPr txBox="1"/>
          <p:nvPr/>
        </p:nvSpPr>
        <p:spPr>
          <a:xfrm>
            <a:off x="1233770" y="8665455"/>
            <a:ext cx="5309639" cy="9126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日　時：令和６年６月８日（土）</a:t>
            </a:r>
            <a:r>
              <a:rPr lang="en-US" altLang="ja-JP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9</a:t>
            </a: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en-US" altLang="ja-JP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00</a:t>
            </a: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開始（</a:t>
            </a:r>
            <a:r>
              <a:rPr lang="en-US" altLang="ja-JP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8</a:t>
            </a: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en-US" altLang="ja-JP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40</a:t>
            </a: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開場）</a:t>
            </a:r>
            <a:endParaRPr lang="en-US" altLang="ja-JP" sz="1298" b="1" dirty="0">
              <a:solidFill>
                <a:srgbClr val="FFFFFF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Zen Maru Gothic Bold" pitchFamily="34" charset="-120"/>
            </a:endParaRPr>
          </a:p>
          <a:p>
            <a:pPr marL="0" indent="0" algn="l">
              <a:lnSpc>
                <a:spcPct val="116000"/>
              </a:lnSpc>
              <a:buNone/>
            </a:pP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定　員：１００名</a:t>
            </a:r>
            <a:endParaRPr lang="en-US" altLang="ja-JP" sz="1298" b="1" dirty="0">
              <a:solidFill>
                <a:srgbClr val="FFFFFF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Zen Maru Gothic Bold" pitchFamily="34" charset="-120"/>
            </a:endParaRPr>
          </a:p>
          <a:p>
            <a:pPr marL="0" indent="0" algn="l">
              <a:lnSpc>
                <a:spcPct val="116000"/>
              </a:lnSpc>
              <a:buNone/>
            </a:pP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場　所：プレスクール仲よしこども園（江戸川区中葛西</a:t>
            </a:r>
            <a:r>
              <a:rPr lang="en-US" altLang="ja-JP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4-12-15</a:t>
            </a: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）</a:t>
            </a:r>
            <a:endParaRPr lang="en-US" altLang="ja-JP" sz="1298" b="1" dirty="0">
              <a:solidFill>
                <a:srgbClr val="FFFFFF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Zen Maru Gothic Bold" pitchFamily="34" charset="-120"/>
            </a:endParaRPr>
          </a:p>
          <a:p>
            <a:pPr marL="0" indent="0" algn="l">
              <a:lnSpc>
                <a:spcPct val="116000"/>
              </a:lnSpc>
              <a:buNone/>
            </a:pPr>
            <a:r>
              <a:rPr lang="ja-JP" altLang="en-US" sz="1298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予約方法：下記、申込フォームまたは電話番号にて先着順　</a:t>
            </a:r>
            <a:endParaRPr lang="en-US" sz="1298" b="1" dirty="0">
              <a:solidFill>
                <a:srgbClr val="FFFFFF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Zen Maru Gothic Bold" pitchFamily="34" charset="-120"/>
            </a:endParaRPr>
          </a:p>
        </p:txBody>
      </p:sp>
      <p:pic>
        <p:nvPicPr>
          <p:cNvPr id="31" name="Image 12" descr="preencoded.png"/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2730609" y="2967948"/>
            <a:ext cx="759864" cy="760319"/>
          </a:xfrm>
          <a:prstGeom prst="rect">
            <a:avLst/>
          </a:prstGeom>
        </p:spPr>
      </p:pic>
      <p:sp>
        <p:nvSpPr>
          <p:cNvPr id="32" name="Text 17"/>
          <p:cNvSpPr txBox="1"/>
          <p:nvPr/>
        </p:nvSpPr>
        <p:spPr>
          <a:xfrm>
            <a:off x="2820442" y="2996206"/>
            <a:ext cx="628552" cy="7005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2325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参加</a:t>
            </a:r>
            <a:endParaRPr lang="en-US" sz="2325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l">
              <a:lnSpc>
                <a:spcPct val="105000"/>
              </a:lnSpc>
              <a:buNone/>
            </a:pPr>
            <a:r>
              <a:rPr lang="en-US" sz="2325" b="1" dirty="0">
                <a:solidFill>
                  <a:srgbClr val="FFFFFF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費用</a:t>
            </a:r>
            <a:endParaRPr lang="en-US" sz="2325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3" name="Text 18"/>
          <p:cNvSpPr txBox="1"/>
          <p:nvPr/>
        </p:nvSpPr>
        <p:spPr>
          <a:xfrm>
            <a:off x="3638284" y="2969106"/>
            <a:ext cx="1350215" cy="7314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4800" b="1" dirty="0">
                <a:solidFill>
                  <a:srgbClr val="CC2D1C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無料</a:t>
            </a:r>
            <a:endParaRPr lang="en-US" sz="4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4" name="Image 13" descr="preencoded.png"/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5065438" y="2083055"/>
            <a:ext cx="2361491" cy="2176518"/>
          </a:xfrm>
          <a:prstGeom prst="rect">
            <a:avLst/>
          </a:prstGeom>
        </p:spPr>
      </p:pic>
      <p:sp>
        <p:nvSpPr>
          <p:cNvPr id="35" name="Text 19"/>
          <p:cNvSpPr txBox="1"/>
          <p:nvPr/>
        </p:nvSpPr>
        <p:spPr>
          <a:xfrm>
            <a:off x="5165047" y="2376327"/>
            <a:ext cx="2361491" cy="10046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altLang="ja-JP" sz="599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  <a:ea typeface="Zen Maru Gothic Bold" pitchFamily="34" charset="-122"/>
                <a:cs typeface="Zen Maru Gothic Bold" pitchFamily="34" charset="-120"/>
              </a:rPr>
              <a:t>24.6.8</a:t>
            </a:r>
            <a:endParaRPr lang="en-US" sz="5990" dirty="0"/>
          </a:p>
        </p:txBody>
      </p:sp>
      <p:sp>
        <p:nvSpPr>
          <p:cNvPr id="36" name="Text 20"/>
          <p:cNvSpPr txBox="1"/>
          <p:nvPr/>
        </p:nvSpPr>
        <p:spPr>
          <a:xfrm>
            <a:off x="5120285" y="3251643"/>
            <a:ext cx="2293036" cy="347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2100" b="1" dirty="0">
                <a:solidFill>
                  <a:srgbClr val="583E2A">
                    <a:alpha val="99000"/>
                  </a:srgbClr>
                </a:solidFill>
                <a:latin typeface="Noto Sans JP Bold" pitchFamily="34" charset="0"/>
                <a:ea typeface="BIZ UDゴシック" panose="020B0400000000000000" pitchFamily="49" charset="-128"/>
                <a:cs typeface="Noto Sans JP Bold" pitchFamily="34" charset="-120"/>
              </a:rPr>
              <a:t>９</a:t>
            </a:r>
            <a:r>
              <a:rPr lang="en-US" altLang="ja-JP" sz="2100" b="1" dirty="0">
                <a:solidFill>
                  <a:srgbClr val="583E2A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rPr>
              <a:t>:</a:t>
            </a:r>
            <a:r>
              <a:rPr lang="ja-JP" altLang="en-US" sz="2100" b="1" dirty="0">
                <a:solidFill>
                  <a:srgbClr val="583E2A">
                    <a:alpha val="99000"/>
                  </a:srgbClr>
                </a:solidFill>
                <a:latin typeface="Noto Sans JP Bold" pitchFamily="34" charset="0"/>
                <a:ea typeface="BIZ UDゴシック" panose="020B0400000000000000" pitchFamily="49" charset="-128"/>
                <a:cs typeface="Noto Sans JP Bold" pitchFamily="34" charset="-120"/>
              </a:rPr>
              <a:t>００～１２</a:t>
            </a:r>
            <a:r>
              <a:rPr lang="en-US" altLang="ja-JP" sz="2100" b="1" dirty="0">
                <a:solidFill>
                  <a:srgbClr val="583E2A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rPr>
              <a:t>:</a:t>
            </a:r>
            <a:r>
              <a:rPr lang="ja-JP" altLang="en-US" sz="2100" b="1" dirty="0">
                <a:solidFill>
                  <a:srgbClr val="583E2A">
                    <a:alpha val="99000"/>
                  </a:srgbClr>
                </a:solidFill>
                <a:latin typeface="Noto Sans JP Bold" pitchFamily="34" charset="0"/>
                <a:ea typeface="BIZ UDゴシック" panose="020B0400000000000000" pitchFamily="49" charset="-128"/>
                <a:cs typeface="Noto Sans JP Bold" pitchFamily="34" charset="-120"/>
              </a:rPr>
              <a:t>３０</a:t>
            </a:r>
            <a:endParaRPr lang="en-US" sz="2100" dirty="0"/>
          </a:p>
        </p:txBody>
      </p:sp>
      <p:sp>
        <p:nvSpPr>
          <p:cNvPr id="37" name="Text 21"/>
          <p:cNvSpPr txBox="1"/>
          <p:nvPr/>
        </p:nvSpPr>
        <p:spPr>
          <a:xfrm>
            <a:off x="5259666" y="3612348"/>
            <a:ext cx="2003468" cy="4584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ja-JP" altLang="en-US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事前予約制</a:t>
            </a:r>
            <a:r>
              <a:rPr lang="en-US" sz="15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
</a:t>
            </a:r>
            <a:r>
              <a:rPr lang="en-US" altLang="ja-JP" sz="9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※</a:t>
            </a:r>
            <a:r>
              <a:rPr lang="ja-JP" altLang="en-US" sz="9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無料託児あり</a:t>
            </a:r>
            <a:endParaRPr lang="en-US" sz="1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8" name="Image 14" descr="preencoded.png"/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5991688" y="2232360"/>
            <a:ext cx="571857" cy="275781"/>
          </a:xfrm>
          <a:prstGeom prst="rect">
            <a:avLst/>
          </a:prstGeom>
        </p:spPr>
      </p:pic>
      <p:sp>
        <p:nvSpPr>
          <p:cNvPr id="39" name="Text 22"/>
          <p:cNvSpPr txBox="1"/>
          <p:nvPr/>
        </p:nvSpPr>
        <p:spPr>
          <a:xfrm>
            <a:off x="6048840" y="2233596"/>
            <a:ext cx="482461" cy="2510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1749" b="1" dirty="0">
                <a:solidFill>
                  <a:srgbClr val="FFFFFF">
                    <a:alpha val="99000"/>
                  </a:srgbClr>
                </a:solidFill>
                <a:latin typeface="Zen Maru Gothic Bold" pitchFamily="34" charset="0"/>
                <a:ea typeface="Zen Maru Gothic Bold" pitchFamily="34" charset="-122"/>
                <a:cs typeface="Zen Maru Gothic Bold" pitchFamily="34" charset="-120"/>
              </a:rPr>
              <a:t>日時</a:t>
            </a:r>
            <a:endParaRPr lang="en-US" sz="1749" dirty="0"/>
          </a:p>
        </p:txBody>
      </p:sp>
      <p:pic>
        <p:nvPicPr>
          <p:cNvPr id="40" name="Image 15" descr="preencoded.png"/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7115700" y="2961914"/>
            <a:ext cx="257104" cy="257258"/>
          </a:xfrm>
          <a:prstGeom prst="rect">
            <a:avLst/>
          </a:prstGeom>
        </p:spPr>
      </p:pic>
      <p:sp>
        <p:nvSpPr>
          <p:cNvPr id="41" name="Text 23"/>
          <p:cNvSpPr txBox="1"/>
          <p:nvPr/>
        </p:nvSpPr>
        <p:spPr>
          <a:xfrm>
            <a:off x="7164305" y="2999150"/>
            <a:ext cx="186220" cy="1673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1166" b="1" dirty="0">
                <a:solidFill>
                  <a:srgbClr val="FFFFFF">
                    <a:alpha val="99000"/>
                  </a:srgbClr>
                </a:solidFill>
                <a:latin typeface="Zen Maru Gothic Bold" pitchFamily="34" charset="0"/>
                <a:ea typeface="Zen Maru Gothic Bold" pitchFamily="34" charset="-122"/>
                <a:cs typeface="Zen Maru Gothic Bold" pitchFamily="34" charset="-120"/>
              </a:rPr>
              <a:t>土</a:t>
            </a:r>
            <a:endParaRPr lang="en-US" sz="1166" dirty="0"/>
          </a:p>
        </p:txBody>
      </p:sp>
      <p:sp>
        <p:nvSpPr>
          <p:cNvPr id="42" name="Text 24"/>
          <p:cNvSpPr txBox="1"/>
          <p:nvPr/>
        </p:nvSpPr>
        <p:spPr>
          <a:xfrm>
            <a:off x="108567" y="9864789"/>
            <a:ext cx="1502120" cy="2742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altLang="ja-JP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《</a:t>
            </a:r>
            <a:r>
              <a:rPr lang="ja-JP" altLang="en-US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予約先</a:t>
            </a:r>
            <a:r>
              <a:rPr lang="en-US" altLang="ja-JP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》</a:t>
            </a:r>
            <a:endParaRPr 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3" name="Image 16" descr="preencoded.png"/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3658767" y="9914373"/>
            <a:ext cx="385912" cy="286110"/>
          </a:xfrm>
          <a:prstGeom prst="rect">
            <a:avLst/>
          </a:prstGeom>
        </p:spPr>
      </p:pic>
      <p:sp>
        <p:nvSpPr>
          <p:cNvPr id="44" name="Text 25"/>
          <p:cNvSpPr txBox="1"/>
          <p:nvPr/>
        </p:nvSpPr>
        <p:spPr>
          <a:xfrm>
            <a:off x="4079918" y="9783039"/>
            <a:ext cx="3468054" cy="493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altLang="ja-JP" sz="30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0</a:t>
            </a:r>
            <a:r>
              <a:rPr lang="en-US" sz="30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3-</a:t>
            </a:r>
            <a:r>
              <a:rPr lang="en-US" altLang="ja-JP" sz="30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5659</a:t>
            </a:r>
            <a:r>
              <a:rPr lang="en-US" sz="30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-02</a:t>
            </a:r>
            <a:r>
              <a:rPr lang="en-US" altLang="ja-JP" sz="30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60</a:t>
            </a:r>
            <a:endParaRPr lang="en-US" sz="3000" dirty="0"/>
          </a:p>
        </p:txBody>
      </p:sp>
      <p:sp>
        <p:nvSpPr>
          <p:cNvPr id="45" name="Text 26"/>
          <p:cNvSpPr txBox="1"/>
          <p:nvPr/>
        </p:nvSpPr>
        <p:spPr>
          <a:xfrm>
            <a:off x="5478559" y="10362167"/>
            <a:ext cx="1794636" cy="1952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1164" b="1" dirty="0">
                <a:solidFill>
                  <a:srgbClr val="604630">
                    <a:alpha val="99000"/>
                  </a:srgbClr>
                </a:solidFill>
                <a:latin typeface="Zen Maru Gothic Bold" pitchFamily="34" charset="0"/>
              </a:rPr>
              <a:t>仲よし保育園グループ</a:t>
            </a:r>
            <a:endParaRPr lang="en-US" sz="1164" dirty="0"/>
          </a:p>
        </p:txBody>
      </p:sp>
      <p:sp>
        <p:nvSpPr>
          <p:cNvPr id="46" name="Text 27"/>
          <p:cNvSpPr txBox="1"/>
          <p:nvPr/>
        </p:nvSpPr>
        <p:spPr>
          <a:xfrm>
            <a:off x="231865" y="10426768"/>
            <a:ext cx="4888420" cy="1952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1281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共催</a:t>
            </a:r>
            <a:r>
              <a:rPr lang="en-US" sz="1281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ja-JP" altLang="en-US" sz="1281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仲よし保育園グループ＆東京養育家庭の会せせらぎ支部</a:t>
            </a:r>
            <a:endParaRPr lang="en-US" altLang="ja-JP" sz="1281" b="1" dirty="0">
              <a:solidFill>
                <a:srgbClr val="583E2A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Zen Maru Gothic Bold" pitchFamily="34" charset="-120"/>
            </a:endParaRPr>
          </a:p>
        </p:txBody>
      </p:sp>
      <p:pic>
        <p:nvPicPr>
          <p:cNvPr id="47" name="Image 17" descr="preencoded.png"/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55171" y="0"/>
            <a:ext cx="7462658" cy="270636"/>
          </a:xfrm>
          <a:prstGeom prst="rect">
            <a:avLst/>
          </a:prstGeom>
        </p:spPr>
      </p:pic>
      <p:pic>
        <p:nvPicPr>
          <p:cNvPr id="50" name="Image 20" descr="preencoded.png"/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2980495" y="6091883"/>
            <a:ext cx="4209211" cy="34898"/>
          </a:xfrm>
          <a:prstGeom prst="rect">
            <a:avLst/>
          </a:prstGeom>
        </p:spPr>
      </p:pic>
      <p:pic>
        <p:nvPicPr>
          <p:cNvPr id="51" name="Image 21" descr="preencoded.png"/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2989204" y="7734485"/>
            <a:ext cx="4209211" cy="34898"/>
          </a:xfrm>
          <a:prstGeom prst="rect">
            <a:avLst/>
          </a:prstGeom>
        </p:spPr>
      </p:pic>
      <p:pic>
        <p:nvPicPr>
          <p:cNvPr id="53" name="Image 23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11612" y="4074454"/>
            <a:ext cx="1388151" cy="2068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506B8EE-F9D3-490B-F294-D6DCE226548A}"/>
              </a:ext>
            </a:extLst>
          </p:cNvPr>
          <p:cNvSpPr txBox="1"/>
          <p:nvPr/>
        </p:nvSpPr>
        <p:spPr>
          <a:xfrm>
            <a:off x="2957266" y="4687765"/>
            <a:ext cx="1942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9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00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～</a:t>
            </a:r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10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30</a:t>
            </a:r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6" name="Text 5">
            <a:extLst>
              <a:ext uri="{FF2B5EF4-FFF2-40B4-BE49-F238E27FC236}">
                <a16:creationId xmlns:a16="http://schemas.microsoft.com/office/drawing/2014/main" id="{351F61B3-D738-81E0-2512-5E1E80518AB8}"/>
              </a:ext>
            </a:extLst>
          </p:cNvPr>
          <p:cNvSpPr txBox="1"/>
          <p:nvPr/>
        </p:nvSpPr>
        <p:spPr>
          <a:xfrm>
            <a:off x="3963572" y="6316878"/>
            <a:ext cx="3075853" cy="1861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898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　</a:t>
            </a:r>
            <a:r>
              <a:rPr lang="ja-JP" altLang="en-US" sz="11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園職員・里親・関係機関職員対象</a:t>
            </a:r>
            <a:endParaRPr lang="en-US" sz="1100" dirty="0"/>
          </a:p>
        </p:txBody>
      </p:sp>
      <p:sp>
        <p:nvSpPr>
          <p:cNvPr id="57" name="Text 6">
            <a:extLst>
              <a:ext uri="{FF2B5EF4-FFF2-40B4-BE49-F238E27FC236}">
                <a16:creationId xmlns:a16="http://schemas.microsoft.com/office/drawing/2014/main" id="{45EA12AF-E701-E50D-6D6E-5A1535A9F689}"/>
              </a:ext>
            </a:extLst>
          </p:cNvPr>
          <p:cNvSpPr txBox="1"/>
          <p:nvPr/>
        </p:nvSpPr>
        <p:spPr>
          <a:xfrm>
            <a:off x="2869746" y="6988135"/>
            <a:ext cx="2631753" cy="2199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898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　</a:t>
            </a:r>
            <a:r>
              <a:rPr lang="en-US" altLang="ja-JP" sz="13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【</a:t>
            </a:r>
            <a:r>
              <a:rPr lang="ja-JP" altLang="en-US" sz="13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事例研究</a:t>
            </a:r>
            <a:r>
              <a:rPr lang="en-US" altLang="ja-JP" sz="13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】</a:t>
            </a:r>
            <a:endParaRPr lang="en-US" sz="1300" dirty="0"/>
          </a:p>
        </p:txBody>
      </p:sp>
      <p:sp>
        <p:nvSpPr>
          <p:cNvPr id="58" name="Text 11">
            <a:extLst>
              <a:ext uri="{FF2B5EF4-FFF2-40B4-BE49-F238E27FC236}">
                <a16:creationId xmlns:a16="http://schemas.microsoft.com/office/drawing/2014/main" id="{8F69AB67-577E-9EAC-4872-2AA7CA973070}"/>
              </a:ext>
            </a:extLst>
          </p:cNvPr>
          <p:cNvSpPr txBox="1"/>
          <p:nvPr/>
        </p:nvSpPr>
        <p:spPr>
          <a:xfrm>
            <a:off x="2930703" y="6254558"/>
            <a:ext cx="1365879" cy="2738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altLang="ja-JP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《</a:t>
            </a:r>
            <a:r>
              <a:rPr lang="ja-JP" altLang="en-US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第２部</a:t>
            </a:r>
            <a:r>
              <a:rPr lang="en-US" altLang="ja-JP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》</a:t>
            </a:r>
            <a:endParaRPr lang="en-US" sz="179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9" name="Text 12">
            <a:extLst>
              <a:ext uri="{FF2B5EF4-FFF2-40B4-BE49-F238E27FC236}">
                <a16:creationId xmlns:a16="http://schemas.microsoft.com/office/drawing/2014/main" id="{CA2E67FA-8647-33E0-ADB1-62FDE402FC91}"/>
              </a:ext>
            </a:extLst>
          </p:cNvPr>
          <p:cNvSpPr txBox="1"/>
          <p:nvPr/>
        </p:nvSpPr>
        <p:spPr>
          <a:xfrm>
            <a:off x="3050485" y="7246099"/>
            <a:ext cx="4105495" cy="2738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問題行動の背景と対応について</a:t>
            </a:r>
            <a:endParaRPr lang="en-US" altLang="ja-JP" sz="1797" b="1" dirty="0">
              <a:solidFill>
                <a:srgbClr val="583E2A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Zen Maru Gothic Bold" pitchFamily="34" charset="-12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56921BB-E42F-CAA0-CC7D-3FFC3DF1EBDB}"/>
              </a:ext>
            </a:extLst>
          </p:cNvPr>
          <p:cNvSpPr txBox="1"/>
          <p:nvPr/>
        </p:nvSpPr>
        <p:spPr>
          <a:xfrm>
            <a:off x="2951810" y="6573482"/>
            <a:ext cx="1942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11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00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～</a:t>
            </a:r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12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30</a:t>
            </a:r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1" name="Text 5">
            <a:extLst>
              <a:ext uri="{FF2B5EF4-FFF2-40B4-BE49-F238E27FC236}">
                <a16:creationId xmlns:a16="http://schemas.microsoft.com/office/drawing/2014/main" id="{BEA62E43-72F1-4D81-AA8D-1C64411E1BB1}"/>
              </a:ext>
            </a:extLst>
          </p:cNvPr>
          <p:cNvSpPr txBox="1"/>
          <p:nvPr/>
        </p:nvSpPr>
        <p:spPr>
          <a:xfrm>
            <a:off x="3963572" y="7879407"/>
            <a:ext cx="3075853" cy="1861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898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　</a:t>
            </a:r>
            <a:r>
              <a:rPr lang="ja-JP" altLang="en-US" sz="1100" b="1" dirty="0">
                <a:solidFill>
                  <a:srgbClr val="583E2A">
                    <a:alpha val="99000"/>
                  </a:srgbClr>
                </a:solidFill>
                <a:latin typeface="Zen Maru Gothic Bold" pitchFamily="34" charset="0"/>
              </a:rPr>
              <a:t>園職員・里親・関係機関職員対象</a:t>
            </a:r>
            <a:endParaRPr lang="en-US" sz="1100" dirty="0"/>
          </a:p>
        </p:txBody>
      </p:sp>
      <p:sp>
        <p:nvSpPr>
          <p:cNvPr id="62" name="Text 11">
            <a:extLst>
              <a:ext uri="{FF2B5EF4-FFF2-40B4-BE49-F238E27FC236}">
                <a16:creationId xmlns:a16="http://schemas.microsoft.com/office/drawing/2014/main" id="{0D9CCA24-B2D6-6AEE-DAA6-E9F6496B25FA}"/>
              </a:ext>
            </a:extLst>
          </p:cNvPr>
          <p:cNvSpPr txBox="1"/>
          <p:nvPr/>
        </p:nvSpPr>
        <p:spPr>
          <a:xfrm>
            <a:off x="2930703" y="7817087"/>
            <a:ext cx="1365879" cy="2738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altLang="ja-JP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《</a:t>
            </a:r>
            <a:r>
              <a:rPr lang="ja-JP" altLang="en-US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懇親会</a:t>
            </a:r>
            <a:r>
              <a:rPr lang="en-US" altLang="ja-JP" sz="1797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》</a:t>
            </a:r>
            <a:endParaRPr lang="en-US" sz="179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97B9EB8-8509-8446-2415-2FFFD7339436}"/>
              </a:ext>
            </a:extLst>
          </p:cNvPr>
          <p:cNvSpPr txBox="1"/>
          <p:nvPr/>
        </p:nvSpPr>
        <p:spPr>
          <a:xfrm>
            <a:off x="3063799" y="8114091"/>
            <a:ext cx="183086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ja-JP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12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en-US" altLang="ja-JP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45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～</a:t>
            </a:r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1</a:t>
            </a:r>
            <a:r>
              <a:rPr lang="en-US" altLang="ja-JP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4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：</a:t>
            </a:r>
            <a:r>
              <a:rPr lang="en-US" altLang="ja-JP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30</a:t>
            </a:r>
            <a:r>
              <a:rPr lang="ja-JP" altLang="en-US" sz="18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　</a:t>
            </a:r>
            <a:endParaRPr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53D6C1AF-64A4-FB78-D950-FC7AE3AC0AC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3139" y="8381117"/>
            <a:ext cx="1264208" cy="119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19C086D-780B-FDB1-610C-61510DC54FA8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511" y="8646930"/>
            <a:ext cx="763300" cy="97241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A925A8C-2B16-9697-DA1B-627BB1879B2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94"/>
          <a:stretch/>
        </p:blipFill>
        <p:spPr>
          <a:xfrm>
            <a:off x="210955" y="2484660"/>
            <a:ext cx="810385" cy="1419210"/>
          </a:xfrm>
          <a:prstGeom prst="rect">
            <a:avLst/>
          </a:prstGeom>
        </p:spPr>
      </p:pic>
      <p:sp>
        <p:nvSpPr>
          <p:cNvPr id="49" name="思考の吹き出し: 雲形 48">
            <a:extLst>
              <a:ext uri="{FF2B5EF4-FFF2-40B4-BE49-F238E27FC236}">
                <a16:creationId xmlns:a16="http://schemas.microsoft.com/office/drawing/2014/main" id="{AE32DDDF-FE35-9F51-0AA4-7AFFAF4BA1A3}"/>
              </a:ext>
            </a:extLst>
          </p:cNvPr>
          <p:cNvSpPr/>
          <p:nvPr/>
        </p:nvSpPr>
        <p:spPr>
          <a:xfrm>
            <a:off x="1126996" y="2420790"/>
            <a:ext cx="1350214" cy="614987"/>
          </a:xfrm>
          <a:prstGeom prst="cloudCallout">
            <a:avLst>
              <a:gd name="adj1" fmla="val -51727"/>
              <a:gd name="adj2" fmla="val 4175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D71B5D6-1A72-DB62-CD58-7DAF8CCAE9CB}"/>
              </a:ext>
            </a:extLst>
          </p:cNvPr>
          <p:cNvSpPr txBox="1"/>
          <p:nvPr/>
        </p:nvSpPr>
        <p:spPr>
          <a:xfrm>
            <a:off x="1251189" y="2566259"/>
            <a:ext cx="122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なぜあんな事をするんだろう？</a:t>
            </a:r>
          </a:p>
        </p:txBody>
      </p:sp>
      <p:sp>
        <p:nvSpPr>
          <p:cNvPr id="54" name="思考の吹き出し: 雲形 53">
            <a:extLst>
              <a:ext uri="{FF2B5EF4-FFF2-40B4-BE49-F238E27FC236}">
                <a16:creationId xmlns:a16="http://schemas.microsoft.com/office/drawing/2014/main" id="{D3BC66D0-409B-4437-29F5-B63D3765844C}"/>
              </a:ext>
            </a:extLst>
          </p:cNvPr>
          <p:cNvSpPr/>
          <p:nvPr/>
        </p:nvSpPr>
        <p:spPr>
          <a:xfrm>
            <a:off x="1199182" y="3102674"/>
            <a:ext cx="1431338" cy="614987"/>
          </a:xfrm>
          <a:prstGeom prst="cloudCallout">
            <a:avLst>
              <a:gd name="adj1" fmla="val -55597"/>
              <a:gd name="adj2" fmla="val 233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9E92012-284A-D216-586A-8CAB92DA8116}"/>
              </a:ext>
            </a:extLst>
          </p:cNvPr>
          <p:cNvSpPr txBox="1"/>
          <p:nvPr/>
        </p:nvSpPr>
        <p:spPr>
          <a:xfrm>
            <a:off x="1274740" y="3222016"/>
            <a:ext cx="139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丁寧にかかわっているのに上手くいかない・・・</a:t>
            </a: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D826C01-14D7-C1C9-813E-12DA26B3EC27}"/>
              </a:ext>
            </a:extLst>
          </p:cNvPr>
          <p:cNvSpPr/>
          <p:nvPr/>
        </p:nvSpPr>
        <p:spPr>
          <a:xfrm>
            <a:off x="5408028" y="4854654"/>
            <a:ext cx="1808532" cy="416336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2F2BB0D-8A8F-0AFA-79FF-5598E0EA0FA8}"/>
              </a:ext>
            </a:extLst>
          </p:cNvPr>
          <p:cNvSpPr txBox="1"/>
          <p:nvPr/>
        </p:nvSpPr>
        <p:spPr>
          <a:xfrm>
            <a:off x="5486476" y="4928661"/>
            <a:ext cx="23283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33333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保護者は第１部のみ対象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950332B-48CE-AD08-BDD8-E66BCB5709A0}"/>
              </a:ext>
            </a:extLst>
          </p:cNvPr>
          <p:cNvSpPr txBox="1"/>
          <p:nvPr/>
        </p:nvSpPr>
        <p:spPr>
          <a:xfrm>
            <a:off x="4809138" y="8217496"/>
            <a:ext cx="2631753" cy="22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83E2A">
                    <a:alpha val="99000"/>
                  </a:srgb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☆</a:t>
            </a:r>
            <a:r>
              <a:rPr lang="ja-JP" altLang="en-US" sz="9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軽食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83E2A">
                    <a:alpha val="99000"/>
                  </a:srgb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Zen Maru Gothic Bold" pitchFamily="34" charset="-120"/>
              </a:rPr>
              <a:t>と飲み物をご用意いたします</a:t>
            </a:r>
            <a:endParaRPr lang="ja-JP" altLang="en-US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55865C2-C63D-DFF2-F8B6-5E62CABF6A27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4918" t="35989" r="25222" b="15091"/>
          <a:stretch/>
        </p:blipFill>
        <p:spPr>
          <a:xfrm>
            <a:off x="2183396" y="9686128"/>
            <a:ext cx="755366" cy="741122"/>
          </a:xfrm>
          <a:prstGeom prst="rect">
            <a:avLst/>
          </a:prstGeom>
        </p:spPr>
      </p:pic>
      <p:sp>
        <p:nvSpPr>
          <p:cNvPr id="29" name="Text 5">
            <a:extLst>
              <a:ext uri="{FF2B5EF4-FFF2-40B4-BE49-F238E27FC236}">
                <a16:creationId xmlns:a16="http://schemas.microsoft.com/office/drawing/2014/main" id="{06D53F38-AACA-D650-CAA4-83BFC548902F}"/>
              </a:ext>
            </a:extLst>
          </p:cNvPr>
          <p:cNvSpPr txBox="1"/>
          <p:nvPr/>
        </p:nvSpPr>
        <p:spPr>
          <a:xfrm>
            <a:off x="1335725" y="9914303"/>
            <a:ext cx="829530" cy="297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ja-JP" altLang="en-US" sz="9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申込フォームは</a:t>
            </a:r>
            <a:endParaRPr lang="en-US" altLang="ja-JP" sz="900" b="1" dirty="0">
              <a:solidFill>
                <a:srgbClr val="583E2A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lnSpc>
                <a:spcPct val="116000"/>
              </a:lnSpc>
              <a:buNone/>
            </a:pPr>
            <a:r>
              <a:rPr lang="ja-JP" altLang="en-US" sz="9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こちら→</a:t>
            </a:r>
            <a:endParaRPr 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8" name="Text 5">
            <a:extLst>
              <a:ext uri="{FF2B5EF4-FFF2-40B4-BE49-F238E27FC236}">
                <a16:creationId xmlns:a16="http://schemas.microsoft.com/office/drawing/2014/main" id="{E6B99E49-F441-FC09-4533-27E5CB4B5693}"/>
              </a:ext>
            </a:extLst>
          </p:cNvPr>
          <p:cNvSpPr txBox="1"/>
          <p:nvPr/>
        </p:nvSpPr>
        <p:spPr>
          <a:xfrm>
            <a:off x="6414722" y="9872274"/>
            <a:ext cx="829530" cy="297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ja-JP" altLang="en-US" sz="9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電話予約は</a:t>
            </a:r>
            <a:endParaRPr lang="en-US" altLang="ja-JP" sz="9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lnSpc>
                <a:spcPct val="116000"/>
              </a:lnSpc>
              <a:buNone/>
            </a:pPr>
            <a:r>
              <a:rPr lang="ja-JP" altLang="en-US" sz="9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平日</a:t>
            </a:r>
            <a:r>
              <a:rPr lang="en-US" altLang="ja-JP" sz="9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r>
              <a:rPr lang="ja-JP" altLang="en-US" sz="9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時～</a:t>
            </a:r>
            <a:r>
              <a:rPr lang="en-US" altLang="ja-JP" sz="9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</a:t>
            </a:r>
            <a:r>
              <a:rPr lang="ja-JP" altLang="en-US" sz="9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</a:t>
            </a:r>
            <a:endParaRPr lang="en-US" sz="9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" name="Text 5">
            <a:extLst>
              <a:ext uri="{FF2B5EF4-FFF2-40B4-BE49-F238E27FC236}">
                <a16:creationId xmlns:a16="http://schemas.microsoft.com/office/drawing/2014/main" id="{48C5BAB1-50F9-199A-3337-A14ABFD3D7DC}"/>
              </a:ext>
            </a:extLst>
          </p:cNvPr>
          <p:cNvSpPr txBox="1"/>
          <p:nvPr/>
        </p:nvSpPr>
        <p:spPr>
          <a:xfrm>
            <a:off x="2914908" y="9910941"/>
            <a:ext cx="829530" cy="297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ja-JP" altLang="en-US" sz="9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電話予約は</a:t>
            </a:r>
            <a:endParaRPr lang="en-US" altLang="ja-JP" sz="900" b="1" dirty="0">
              <a:solidFill>
                <a:srgbClr val="583E2A">
                  <a:alpha val="99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lnSpc>
                <a:spcPct val="116000"/>
              </a:lnSpc>
              <a:buNone/>
            </a:pPr>
            <a:r>
              <a:rPr lang="ja-JP" altLang="en-US" sz="900" b="1" dirty="0">
                <a:solidFill>
                  <a:srgbClr val="583E2A">
                    <a:alpha val="99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こちら→</a:t>
            </a:r>
            <a:endParaRPr 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394</Words>
  <Application>Microsoft Office PowerPoint</Application>
  <PresentationFormat>ユーザー設定</PresentationFormat>
  <Paragraphs>49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HG丸ｺﾞｼｯｸM-PRO</vt:lpstr>
      <vt:lpstr>Noto Sans JP Bold</vt:lpstr>
      <vt:lpstr>Zen Maru Gothic Bold</vt:lpstr>
      <vt:lpstr>Arial</vt:lpstr>
      <vt:lpstr>Office Theme</vt:lpstr>
      <vt:lpstr>PowerPoint プレゼンテーション</vt:lpstr>
    </vt:vector>
  </TitlesOfParts>
  <Company>ACworks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子育て支援講座ポスター</dc:title>
  <dc:subject>子育て支援講座ポスター</dc:subject>
  <dc:creator>designAC</dc:creator>
  <cp:lastModifiedBy>里紗 宇田川</cp:lastModifiedBy>
  <cp:revision>15</cp:revision>
  <cp:lastPrinted>2024-05-12T14:39:10Z</cp:lastPrinted>
  <dcterms:created xsi:type="dcterms:W3CDTF">2024-04-30T13:18:21Z</dcterms:created>
  <dcterms:modified xsi:type="dcterms:W3CDTF">2024-05-12T14:41:04Z</dcterms:modified>
</cp:coreProperties>
</file>